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sldIdLst>
    <p:sldId id="256" r:id="rId2"/>
    <p:sldId id="257" r:id="rId3"/>
    <p:sldId id="262" r:id="rId4"/>
    <p:sldId id="264" r:id="rId5"/>
    <p:sldId id="265" r:id="rId6"/>
    <p:sldId id="267" r:id="rId7"/>
    <p:sldId id="263" r:id="rId8"/>
    <p:sldId id="272" r:id="rId9"/>
    <p:sldId id="273" r:id="rId10"/>
    <p:sldId id="277" r:id="rId11"/>
    <p:sldId id="278" r:id="rId12"/>
    <p:sldId id="279" r:id="rId13"/>
    <p:sldId id="280" r:id="rId14"/>
    <p:sldId id="290" r:id="rId15"/>
    <p:sldId id="282" r:id="rId16"/>
    <p:sldId id="288" r:id="rId17"/>
    <p:sldId id="283" r:id="rId18"/>
    <p:sldId id="289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промовчанням" id="{31C8B7BB-3D57-4588-9C48-917A591FDF89}">
          <p14:sldIdLst>
            <p14:sldId id="256"/>
            <p14:sldId id="257"/>
            <p14:sldId id="262"/>
            <p14:sldId id="264"/>
            <p14:sldId id="265"/>
            <p14:sldId id="267"/>
            <p14:sldId id="263"/>
            <p14:sldId id="272"/>
            <p14:sldId id="273"/>
            <p14:sldId id="277"/>
            <p14:sldId id="278"/>
            <p14:sldId id="279"/>
            <p14:sldId id="280"/>
            <p14:sldId id="290"/>
            <p14:sldId id="282"/>
            <p14:sldId id="288"/>
            <p14:sldId id="283"/>
            <p14:sldId id="289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77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FD6B1-2B2D-4D18-9A23-386109AA51B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74BCE-40FA-4E9E-9B49-EAE6990D8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45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86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81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1319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72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9191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677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2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870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відоцтв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Місце для тексту 11">
            <a:extLst>
              <a:ext uri="{FF2B5EF4-FFF2-40B4-BE49-F238E27FC236}">
                <a16:creationId xmlns:a16="http://schemas.microsoft.com/office/drawing/2014/main" id="{0F7E5AA0-E42B-4E62-9269-180083AD5C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8051" y="868680"/>
            <a:ext cx="10363200" cy="329184"/>
          </a:xfrm>
        </p:spPr>
        <p:txBody>
          <a:bodyPr rtlCol="0" anchor="ctr" anchorCtr="0">
            <a:noAutofit/>
          </a:bodyPr>
          <a:lstStyle>
            <a:lvl1pPr marL="0" indent="0" algn="ctr">
              <a:buFontTx/>
              <a:buNone/>
              <a:defRPr sz="3000"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uk-UA" noProof="0"/>
              <a:t>Змінення стилю зразка тексту</a:t>
            </a:r>
          </a:p>
        </p:txBody>
      </p:sp>
      <p:sp>
        <p:nvSpPr>
          <p:cNvPr id="8" name="Підзаголовок">
            <a:extLst>
              <a:ext uri="{FF2B5EF4-FFF2-40B4-BE49-F238E27FC236}">
                <a16:creationId xmlns:a16="http://schemas.microsoft.com/office/drawing/2014/main" id="{C60A834A-9E51-450A-863F-D5732A0D858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97467" y="1295400"/>
            <a:ext cx="10380133" cy="495300"/>
          </a:xfrm>
        </p:spPr>
        <p:txBody>
          <a:bodyPr rtlCol="0" anchor="ctr" anchorCtr="0">
            <a:noAutofit/>
          </a:bodyPr>
          <a:lstStyle>
            <a:lvl1pPr marL="0" indent="0" algn="ctr">
              <a:buFontTx/>
              <a:buNone/>
              <a:defRPr sz="4000">
                <a:latin typeface="Cambria" panose="02040503050406030204" pitchFamily="18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uk-UA" noProof="0"/>
              <a:t>Зразок тексту</a:t>
            </a:r>
          </a:p>
        </p:txBody>
      </p:sp>
      <p:sp>
        <p:nvSpPr>
          <p:cNvPr id="20" name="Місце для тексту 19">
            <a:extLst>
              <a:ext uri="{FF2B5EF4-FFF2-40B4-BE49-F238E27FC236}">
                <a16:creationId xmlns:a16="http://schemas.microsoft.com/office/drawing/2014/main" id="{8805A45A-A9FF-4061-96E3-2AD347C69ED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8051" y="2249424"/>
            <a:ext cx="10363200" cy="329184"/>
          </a:xfrm>
        </p:spPr>
        <p:txBody>
          <a:bodyPr rtlCol="0" anchor="ctr" anchorCtr="0">
            <a:noAutofit/>
          </a:bodyPr>
          <a:lstStyle>
            <a:lvl1pPr marL="0" indent="0" algn="ctr">
              <a:buFontTx/>
              <a:buNone/>
              <a:defRPr sz="2500"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uk-UA" noProof="0"/>
              <a:t>Зразок тексту</a:t>
            </a:r>
          </a:p>
        </p:txBody>
      </p:sp>
      <p:sp>
        <p:nvSpPr>
          <p:cNvPr id="4" name="Заголовок">
            <a:extLst>
              <a:ext uri="{FF2B5EF4-FFF2-40B4-BE49-F238E27FC236}">
                <a16:creationId xmlns:a16="http://schemas.microsoft.com/office/drawing/2014/main" id="{41A33122-2BA0-406C-B8A9-EB1F0A9945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2670048"/>
            <a:ext cx="10363201" cy="548640"/>
          </a:xfrm>
        </p:spPr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22" name="Місце для тексту 21">
            <a:extLst>
              <a:ext uri="{FF2B5EF4-FFF2-40B4-BE49-F238E27FC236}">
                <a16:creationId xmlns:a16="http://schemas.microsoft.com/office/drawing/2014/main" id="{8E2E4D63-0213-4CC3-B495-DEF9708993C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4400" y="3813048"/>
            <a:ext cx="10363200" cy="329184"/>
          </a:xfrm>
        </p:spPr>
        <p:txBody>
          <a:bodyPr rtlCol="0" anchor="ctr" anchorCtr="0">
            <a:noAutofit/>
          </a:bodyPr>
          <a:lstStyle>
            <a:lvl1pPr marL="0" indent="0" algn="ctr">
              <a:buFontTx/>
              <a:buNone/>
              <a:defRPr sz="2500"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uk-UA" noProof="0"/>
              <a:t>Зразок тексту</a:t>
            </a:r>
          </a:p>
        </p:txBody>
      </p:sp>
      <p:sp>
        <p:nvSpPr>
          <p:cNvPr id="23" name="Місце для тексту 22">
            <a:extLst>
              <a:ext uri="{FF2B5EF4-FFF2-40B4-BE49-F238E27FC236}">
                <a16:creationId xmlns:a16="http://schemas.microsoft.com/office/drawing/2014/main" id="{2368D3D3-444E-4C56-A168-645B5C7AF4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4400" y="4306824"/>
            <a:ext cx="10363200" cy="329184"/>
          </a:xfrm>
        </p:spPr>
        <p:txBody>
          <a:bodyPr rtlCol="0" anchor="ctr" anchorCtr="0">
            <a:noAutofit/>
          </a:bodyPr>
          <a:lstStyle>
            <a:lvl1pPr marL="0" indent="0" algn="ctr">
              <a:buFontTx/>
              <a:buNone/>
              <a:defRPr sz="3000">
                <a:latin typeface="Cambria" panose="02040503050406030204" pitchFamily="18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uk-UA" noProof="0"/>
              <a:t>Зразок тексту</a:t>
            </a:r>
          </a:p>
        </p:txBody>
      </p:sp>
      <p:sp>
        <p:nvSpPr>
          <p:cNvPr id="24" name="Місце для тексту 23">
            <a:extLst>
              <a:ext uri="{FF2B5EF4-FFF2-40B4-BE49-F238E27FC236}">
                <a16:creationId xmlns:a16="http://schemas.microsoft.com/office/drawing/2014/main" id="{D2D47732-9642-4F4D-9E36-F536A192E14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14400" y="4767553"/>
            <a:ext cx="10363200" cy="329184"/>
          </a:xfrm>
        </p:spPr>
        <p:txBody>
          <a:bodyPr rtlCol="0" anchor="ctr" anchorCtr="0">
            <a:noAutofit/>
          </a:bodyPr>
          <a:lstStyle>
            <a:lvl1pPr marL="0" indent="0" algn="ctr">
              <a:buFontTx/>
              <a:buNone/>
              <a:defRPr sz="2000"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uk-UA" noProof="0"/>
              <a:t>Зразок тексту</a:t>
            </a:r>
          </a:p>
        </p:txBody>
      </p:sp>
      <p:cxnSp>
        <p:nvCxnSpPr>
          <p:cNvPr id="10" name="Пряма сполучна лінія 9">
            <a:extLst>
              <a:ext uri="{FF2B5EF4-FFF2-40B4-BE49-F238E27FC236}">
                <a16:creationId xmlns:a16="http://schemas.microsoft.com/office/drawing/2014/main" id="{4A7F946A-1C06-4A43-BE28-67B7BBEC42F4}"/>
              </a:ext>
            </a:extLst>
          </p:cNvPr>
          <p:cNvCxnSpPr/>
          <p:nvPr userDrawn="1"/>
        </p:nvCxnSpPr>
        <p:spPr>
          <a:xfrm>
            <a:off x="1950720" y="5821540"/>
            <a:ext cx="8278368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Місце для тексту 7">
            <a:extLst>
              <a:ext uri="{FF2B5EF4-FFF2-40B4-BE49-F238E27FC236}">
                <a16:creationId xmlns:a16="http://schemas.microsoft.com/office/drawing/2014/main" id="{CF4A0273-2755-403E-8FC8-3C220085B00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901499"/>
            <a:ext cx="10363200" cy="381000"/>
          </a:xfrm>
        </p:spPr>
        <p:txBody>
          <a:bodyPr lIns="91440" tIns="0" rIns="91440" bIns="0" rtlCol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000" i="0" kern="1200" cap="none" baseline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ctr">
              <a:spcBef>
                <a:spcPts val="0"/>
              </a:spcBef>
              <a:buNone/>
              <a:defRPr sz="1637"/>
            </a:lvl2pPr>
            <a:lvl3pPr marL="0" indent="0" algn="ctr">
              <a:spcBef>
                <a:spcPts val="0"/>
              </a:spcBef>
              <a:buNone/>
              <a:defRPr sz="1637"/>
            </a:lvl3pPr>
            <a:lvl4pPr marL="0" indent="0" algn="ctr">
              <a:spcBef>
                <a:spcPts val="0"/>
              </a:spcBef>
              <a:buNone/>
              <a:defRPr sz="1637"/>
            </a:lvl4pPr>
            <a:lvl5pPr marL="0" indent="0" algn="ctr">
              <a:spcBef>
                <a:spcPts val="0"/>
              </a:spcBef>
              <a:buNone/>
              <a:defRPr sz="1637"/>
            </a:lvl5pPr>
          </a:lstStyle>
          <a:p>
            <a:pPr lvl="0" rtl="0"/>
            <a:r>
              <a:rPr lang="uk-UA" noProof="0"/>
              <a:t>Ім’я та посада дарувальника</a:t>
            </a:r>
          </a:p>
        </p:txBody>
      </p:sp>
    </p:spTree>
    <p:extLst>
      <p:ext uri="{BB962C8B-B14F-4D97-AF65-F5344CB8AC3E}">
        <p14:creationId xmlns:p14="http://schemas.microsoft.com/office/powerpoint/2010/main" val="355416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32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56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37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32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37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6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8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52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7919A-1924-458A-8FDB-F213FE70C3EF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6E1FFA5-E222-4D53-B831-22102A6B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7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87829" y="2352665"/>
            <a:ext cx="9675844" cy="1096899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15000"/>
              </a:lnSpc>
            </a:pPr>
            <a:r>
              <a:rPr lang="uk-UA" sz="9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</a:p>
          <a:p>
            <a:pPr algn="ctr">
              <a:lnSpc>
                <a:spcPct val="115000"/>
              </a:lnSpc>
            </a:pPr>
            <a:r>
              <a:rPr lang="uk-UA" sz="9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директора  </a:t>
            </a:r>
            <a:r>
              <a:rPr lang="ru-RU" sz="9600" b="1" cap="all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КОМУНАЛЬНого</a:t>
            </a:r>
            <a:r>
              <a:rPr lang="ru-RU" sz="9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9600" b="1" cap="all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ЗАКЛАДу</a:t>
            </a:r>
            <a:r>
              <a:rPr lang="ru-RU" sz="9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ПРОФЕСІЙНОЇ (ПРОФЕСІЙНО-ТЕХНІЧНОЇ) ОСВІТИ</a:t>
            </a:r>
          </a:p>
          <a:p>
            <a:pPr algn="ctr">
              <a:lnSpc>
                <a:spcPct val="115000"/>
              </a:lnSpc>
            </a:pPr>
            <a:r>
              <a:rPr lang="ru-RU" sz="9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«КИЇВСЬКИЙ ПРОФЕСІЙНИЙ БУДІВЕЛЬНИЙ КОЛЕДЖ»</a:t>
            </a:r>
            <a:endParaRPr lang="uk-UA" sz="9600" b="1" cap="all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sz="9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2024 рік</a:t>
            </a:r>
          </a:p>
          <a:p>
            <a:pPr algn="ctr">
              <a:lnSpc>
                <a:spcPct val="115000"/>
              </a:lnSpc>
            </a:pPr>
            <a:endParaRPr lang="ru-RU" sz="7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39"/>
          <a:stretch>
            <a:fillRect/>
          </a:stretch>
        </p:blipFill>
        <p:spPr bwMode="auto">
          <a:xfrm>
            <a:off x="921757" y="75363"/>
            <a:ext cx="2259624" cy="19958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5401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>
            <a:extLst>
              <a:ext uri="{FF2B5EF4-FFF2-40B4-BE49-F238E27FC236}">
                <a16:creationId xmlns:a16="http://schemas.microsoft.com/office/drawing/2014/main" id="{A04C72DF-8037-4343-AABB-DE0D4F1DC6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12130" y="514453"/>
            <a:ext cx="7772400" cy="329184"/>
          </a:xfrm>
        </p:spPr>
        <p:txBody>
          <a:bodyPr/>
          <a:lstStyle/>
          <a:p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Методична робота</a:t>
            </a:r>
          </a:p>
        </p:txBody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69EF6771-DC6C-431D-8D40-9F015D65EDF6}"/>
              </a:ext>
            </a:extLst>
          </p:cNvPr>
          <p:cNvSpPr/>
          <p:nvPr/>
        </p:nvSpPr>
        <p:spPr>
          <a:xfrm>
            <a:off x="773746" y="971091"/>
            <a:ext cx="10303829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6695" algn="just">
              <a:lnSpc>
                <a:spcPct val="115000"/>
              </a:lnSpc>
            </a:pPr>
            <a:r>
              <a:rPr lang="uk-UA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Науково-методична тема закладу освіти: «</a:t>
            </a:r>
            <a:r>
              <a:rPr lang="uk-UA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висококваліфікованих робітників в умовах інноваційної діяльності закладу професійної (професійно-технічної) освіти</a:t>
            </a:r>
            <a:r>
              <a:rPr lang="uk-UA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indent="226695" algn="just">
              <a:lnSpc>
                <a:spcPct val="115000"/>
              </a:lnSpc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коледжі працює 6 методичних комісій: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МК викладачів загальноосвітньої підготовки;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МК педагогічних працівників зварювальних професій;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МК педагогічних працівників опоряджувальних професій;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МК педагогічних працівників </a:t>
            </a:r>
            <a:r>
              <a:rPr lang="uk-UA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автослюсарних</a:t>
            </a: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професій;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МК педагогічних працівників з професії «Касир (в банку), касир торговельного залу, адміністратор»;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МК класних керівників.</a:t>
            </a:r>
          </a:p>
          <a:p>
            <a:pPr algn="just">
              <a:lnSpc>
                <a:spcPct val="115000"/>
              </a:lnSpc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Основною метою діяльності методичної служби та методичних комісій було і є сприяння педагогічним працівникам у підвищенні професійної майстерності та розкритті творчого потенціалу, наданні методичної допомоги у проведенні відкритих уроків, написанні методичних розробок, створенні портфоліо, консультацій з цифрової грамотності.  </a:t>
            </a:r>
          </a:p>
          <a:p>
            <a:pPr algn="just">
              <a:lnSpc>
                <a:spcPct val="115000"/>
              </a:lnSpc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У 2024 році на базі коледжу проведено міські методичні секції педагогічних працівників будівельних та деревообробних професій (лютий), педагогічних працівників інформаційно-комунікаційних мереж (червень). Викладач </a:t>
            </a:r>
            <a:r>
              <a:rPr lang="uk-UA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професійно</a:t>
            </a: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-теоретичної підготовки </a:t>
            </a:r>
            <a:r>
              <a:rPr lang="uk-UA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Манакова</a:t>
            </a: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Л.В. та майстер виробничого навчання Приходько Д.Ю. у складі робочої групи брали участь у розробці державного освітнього стандарту з професії  «Електрозварник ручного зварювання». </a:t>
            </a:r>
          </a:p>
          <a:p>
            <a:pPr indent="226695" algn="just">
              <a:lnSpc>
                <a:spcPct val="115000"/>
              </a:lnSpc>
            </a:pPr>
            <a:endParaRPr 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695" algn="just">
              <a:lnSpc>
                <a:spcPct val="115000"/>
              </a:lnSpc>
            </a:pPr>
            <a:endParaRPr 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695" algn="just">
              <a:lnSpc>
                <a:spcPct val="115000"/>
              </a:lnSpc>
            </a:pPr>
            <a:endParaRPr 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695" algn="just">
              <a:lnSpc>
                <a:spcPct val="115000"/>
              </a:lnSpc>
            </a:pPr>
            <a:endParaRPr 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695" algn="just">
              <a:lnSpc>
                <a:spcPct val="115000"/>
              </a:lnSpc>
            </a:pPr>
            <a:endParaRPr 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695" algn="just">
              <a:lnSpc>
                <a:spcPct val="115000"/>
              </a:lnSpc>
            </a:pPr>
            <a:endParaRPr 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545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>
            <a:extLst>
              <a:ext uri="{FF2B5EF4-FFF2-40B4-BE49-F238E27FC236}">
                <a16:creationId xmlns:a16="http://schemas.microsoft.com/office/drawing/2014/main" id="{126E29D5-0B75-4133-A393-6F304736296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09800" y="576968"/>
            <a:ext cx="7772400" cy="329184"/>
          </a:xfrm>
        </p:spPr>
        <p:txBody>
          <a:bodyPr/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Методична робота</a:t>
            </a:r>
          </a:p>
        </p:txBody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F7D52118-9300-4E83-9F94-AAEBAFCB7030}"/>
              </a:ext>
            </a:extLst>
          </p:cNvPr>
          <p:cNvSpPr/>
          <p:nvPr/>
        </p:nvSpPr>
        <p:spPr>
          <a:xfrm>
            <a:off x="464524" y="780937"/>
            <a:ext cx="10984526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2024 році: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проведені  відкриті уроки в рамках атестації  та обміну досвідом; 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ля організації освітнього процесу педагоги використовували Інтернет - ресурси: Освіта.ua; «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Всеосвіта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»; «На урок»;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Googledisk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Viber;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Youtube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Facebook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Zoom; Google;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Classroom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GoogleMeet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LearningApps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Prometheus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pidruchnyk.com.ua; 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практичний семінар з методичної роботи «Мої педагогічні знахідки», а саме, майстер-класи: «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 для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освітнього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платформа ВЧИМО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(Зінченко П.А.), «Електронні освітні ресурси» (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Степюк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Н.А.), 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Цифрові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навички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Google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графічного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планшета на уроках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(Кочубей В.М.); психолого-педагогічні семінари: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Формувальне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оцінювання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шлях до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успішного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(Кириченко О.М.) та «Чарівна пігулка для освітян або психологічне розвантаження педагогічних працівників під час воєнного стану» (Щур В.А.); педагогічні читання: «Формування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компетентностей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здобувачів освіти на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уроках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теоретичного і виробничого навчання»;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згідно графіка проведені предметні тижні та конкурси професійної майстерності серед здобувачів освіти коледжу;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навчання за участю представників ТОВ «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Фроніус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Україна», а саме, майстер-класи для майстрів виробничого навчання та здобувачів освіти:  «Підготовка зварювального обладнання до роботи», «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Аргоно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-дугове зварювання кольорових металів», «Плазмо-дугове різання», «Напівавтоматичне зварювання алюмінію». </a:t>
            </a:r>
          </a:p>
        </p:txBody>
      </p:sp>
    </p:spTree>
    <p:extLst>
      <p:ext uri="{BB962C8B-B14F-4D97-AF65-F5344CB8AC3E}">
        <p14:creationId xmlns:p14="http://schemas.microsoft.com/office/powerpoint/2010/main" val="959964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7DF83A43-1AB7-4C64-9374-B2C725BB763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6712" y="564024"/>
            <a:ext cx="7772400" cy="401652"/>
          </a:xfrm>
        </p:spPr>
        <p:txBody>
          <a:bodyPr/>
          <a:lstStyle/>
          <a:p>
            <a:pPr lvl="0"/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Методична робота</a:t>
            </a:r>
          </a:p>
          <a:p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76CACA6-D7B7-436C-8EC6-E7CDA613CF15}"/>
              </a:ext>
            </a:extLst>
          </p:cNvPr>
          <p:cNvSpPr/>
          <p:nvPr/>
        </p:nvSpPr>
        <p:spPr>
          <a:xfrm>
            <a:off x="745957" y="1759851"/>
            <a:ext cx="969440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 2024 року педагоги продовжували працювати над підвищенням свого професійного рівня шляхом самоосвіти та індивідуальної навчально-методичної діяльності; брали участь у тренінгах,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вебінарах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семінарах, онлайн навчаннях, курсах та інтернет-конференціях, про що свідчать отримані сертифікати. </a:t>
            </a:r>
          </a:p>
          <a:p>
            <a:pPr algn="just"/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У 2024 році атестувалось 7 педагогічних працівників, із них: 3 педагогічним працівникам підтверджено кваліфікаційну категорію «спеціаліст вищої категорії»       (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Бобровська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О.Ю., Зінченко П.А.,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Лафенко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О.А.), 1 педагогічному працівнику підтверджено педагогічне звання «старший викладач» (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Бобровська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О.Ю.), 1 педагогічному працівнику присвоєно педагогічне звання «старший викладач» (Зінченко П.А.), 1 педагогічному працівнику підтверджено педагогічне звання «майстер виробничого навчання І категорії» (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Білошапка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А.І.). </a:t>
            </a:r>
          </a:p>
          <a:p>
            <a:pPr algn="just"/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Підвищили кваліфікацію 17 педагогічних працівників, пройшли стажування на підприємствах 8 педагогічних працівників. Педагогічні працівники навчалися і здобули робітничі професії: «Слюсар з ремонту колісних транспортних засобів» (6 майстрів виробничого навчання), «Агент з постачання» (4 майстри виробничого навчання).</a:t>
            </a:r>
          </a:p>
        </p:txBody>
      </p:sp>
    </p:spTree>
    <p:extLst>
      <p:ext uri="{BB962C8B-B14F-4D97-AF65-F5344CB8AC3E}">
        <p14:creationId xmlns:p14="http://schemas.microsoft.com/office/powerpoint/2010/main" val="3123547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B0B2DA-B43A-4A8D-8D59-5C7F7A08D456}"/>
              </a:ext>
            </a:extLst>
          </p:cNvPr>
          <p:cNvSpPr txBox="1"/>
          <p:nvPr/>
        </p:nvSpPr>
        <p:spPr>
          <a:xfrm>
            <a:off x="1371600" y="600022"/>
            <a:ext cx="915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Методична робота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365694"/>
              </p:ext>
            </p:extLst>
          </p:nvPr>
        </p:nvGraphicFramePr>
        <p:xfrm>
          <a:off x="485775" y="1028700"/>
          <a:ext cx="10525125" cy="46419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33625">
                  <a:extLst>
                    <a:ext uri="{9D8B030D-6E8A-4147-A177-3AD203B41FA5}">
                      <a16:colId xmlns:a16="http://schemas.microsoft.com/office/drawing/2014/main" val="2145394553"/>
                    </a:ext>
                  </a:extLst>
                </a:gridCol>
                <a:gridCol w="8191500">
                  <a:extLst>
                    <a:ext uri="{9D8B030D-6E8A-4147-A177-3AD203B41FA5}">
                      <a16:colId xmlns:a16="http://schemas.microsoft.com/office/drawing/2014/main" val="2711574439"/>
                    </a:ext>
                  </a:extLst>
                </a:gridCol>
              </a:tblGrid>
              <a:tr h="48577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Впровадження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сучасних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2024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році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721638"/>
                  </a:ext>
                </a:extLst>
              </a:tr>
              <a:tr h="254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 технології</a:t>
                      </a:r>
                      <a:endParaRPr lang="ru-RU" sz="160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Короткий зміст форм роботи через які дана технологія впроваджується в ЗП(ПТ)О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6086602"/>
                  </a:ext>
                </a:extLst>
              </a:tr>
              <a:tr h="528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Сучасні освітні технології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Технологія особистісно орієнтованого навчання (організація освітнього процесу, при якій вибір педагогічних засобів та темпу навчання враховує індивідуальні особливості здобувачів освіти, рівень розвитку їх здібностей та сформованого досвіду: проектний метод, технологія продуктивного навчання, технологія розвивального навчання).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Технологія колективного способу навчання (навчання у процесі спілкування між здобувачами освіти (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взаємонавчання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у групах).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Ігрові технології навчання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ігрове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моделювання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явищ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"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проживання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ситуації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Технологія розвитку критичного мислення.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Мультимедійні технології (створення та використання мультимедіа-продуктів: електронних підручників, навчальних відео, баз даних; використання інтерактивних симуляцій на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уроках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природничих дисциплін).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371728"/>
                  </a:ext>
                </a:extLst>
              </a:tr>
              <a:tr h="509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Виробничі технології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Проведення майстер-класів під час виробничого навчання з професії «Опоряджувальник будівельний» щодо використання декоративних матеріалів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Maxsima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компанії POLISAN, лакофарбових матеріалів ТМ «Елемент».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3836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947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B0B2DA-B43A-4A8D-8D59-5C7F7A08D456}"/>
              </a:ext>
            </a:extLst>
          </p:cNvPr>
          <p:cNvSpPr txBox="1"/>
          <p:nvPr/>
        </p:nvSpPr>
        <p:spPr>
          <a:xfrm>
            <a:off x="1371600" y="600022"/>
            <a:ext cx="915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Методична робота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540597"/>
              </p:ext>
            </p:extLst>
          </p:nvPr>
        </p:nvGraphicFramePr>
        <p:xfrm>
          <a:off x="485775" y="1028700"/>
          <a:ext cx="10525125" cy="512963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33625">
                  <a:extLst>
                    <a:ext uri="{9D8B030D-6E8A-4147-A177-3AD203B41FA5}">
                      <a16:colId xmlns:a16="http://schemas.microsoft.com/office/drawing/2014/main" val="2145394553"/>
                    </a:ext>
                  </a:extLst>
                </a:gridCol>
                <a:gridCol w="8191500">
                  <a:extLst>
                    <a:ext uri="{9D8B030D-6E8A-4147-A177-3AD203B41FA5}">
                      <a16:colId xmlns:a16="http://schemas.microsoft.com/office/drawing/2014/main" val="2711574439"/>
                    </a:ext>
                  </a:extLst>
                </a:gridCol>
              </a:tblGrid>
              <a:tr h="48577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Впровадження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сучасних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2024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році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721638"/>
                  </a:ext>
                </a:extLst>
              </a:tr>
              <a:tr h="254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 технології</a:t>
                      </a:r>
                      <a:endParaRPr lang="ru-RU" sz="160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Короткий зміст форм роботи через які дана технологія впроваджується в ЗП(ПТ)О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6086602"/>
                  </a:ext>
                </a:extLst>
              </a:tr>
              <a:tr h="528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Психолого-педагогічні технології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Арт-терапія: заняття, що допомагають пізнати себе, поліпшити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емоційний стан, підвищити життєвий тонус.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Нейрографіка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заняття, що допомагають активізувати сили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самозцілення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запустити механізми саморегуляції.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Ігропрактики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гра «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Роwer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inside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(формування та розвиток позитивної самооцінки, навичок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стресостійкості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 гра «Доброго ранку! Ми з України!» (розвиток спостережливості, ерудиції); гра «Коло безпеки» (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просвітницько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-профілактична робота на запобігання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булінгу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насильства); гра «Крок за кроком» (формування навичок відповідальної поведінки щодо власного здоров'я); використання проективних карт «Креатив» (активізація групи, пошук нових ідей); використання проективних карт «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Соре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(вихід з побутових проблем та екстремальних ситуацій).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371728"/>
                  </a:ext>
                </a:extLst>
              </a:tr>
              <a:tr h="509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Інформаційно-комунікаційні технології</a:t>
                      </a: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Cтворення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умов для формування інформаційної компетентності педагогів (підвищення кваліфікації); створення електронного освітнього простору; залучення педагогічних працівників до обміну досвідом (проведення майстер-класів); впровадження інформаційно-комп’ютерних технологій в освітній процес з метою</a:t>
                      </a:r>
                      <a:r>
                        <a:rPr lang="uk-U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візуалізації навчального матеріалу та підвищення ефективності освітнього процесу.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3836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373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>
            <a:extLst>
              <a:ext uri="{FF2B5EF4-FFF2-40B4-BE49-F238E27FC236}">
                <a16:creationId xmlns:a16="http://schemas.microsoft.com/office/drawing/2014/main" id="{5B58533C-BB81-42B9-9E81-F665F1567FD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6607" y="469890"/>
            <a:ext cx="10363200" cy="381000"/>
          </a:xfrm>
        </p:spPr>
        <p:txBody>
          <a:bodyPr/>
          <a:lstStyle/>
          <a:p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Виховна робота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698681"/>
              </p:ext>
            </p:extLst>
          </p:nvPr>
        </p:nvGraphicFramePr>
        <p:xfrm>
          <a:off x="1520890" y="1278294"/>
          <a:ext cx="8668139" cy="4422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5461">
                  <a:extLst>
                    <a:ext uri="{9D8B030D-6E8A-4147-A177-3AD203B41FA5}">
                      <a16:colId xmlns:a16="http://schemas.microsoft.com/office/drawing/2014/main" val="2659668310"/>
                    </a:ext>
                  </a:extLst>
                </a:gridCol>
                <a:gridCol w="2252678">
                  <a:extLst>
                    <a:ext uri="{9D8B030D-6E8A-4147-A177-3AD203B41FA5}">
                      <a16:colId xmlns:a16="http://schemas.microsoft.com/office/drawing/2014/main" val="2684992387"/>
                    </a:ext>
                  </a:extLst>
                </a:gridCol>
              </a:tblGrid>
              <a:tr h="644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Соціальний паспорт контингенту на 01.12.2024 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335 здобувачів </a:t>
                      </a:r>
                      <a:r>
                        <a:rPr lang="uk-UA" sz="1400" spc="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освіти,</a:t>
                      </a:r>
                    </a:p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spc="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з них: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195504"/>
                  </a:ext>
                </a:extLst>
              </a:tr>
              <a:tr h="331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З числа дітей – сиріт та дітей, розбавлених батьківського піклування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15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368754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Напівсироти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36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26844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З багатодітних родин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36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819416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З неповних родин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42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470537"/>
                  </a:ext>
                </a:extLst>
              </a:tr>
              <a:tr h="2910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З числа дітей-інвалідів та інвалідів 1-3 групи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74138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З числа ВПО 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29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34882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Батьки яких є учасниками бойових дій 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32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46524"/>
                  </a:ext>
                </a:extLst>
              </a:tr>
              <a:tr h="3195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Батьки яких загинули при виконанні бойових дій 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760052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Кияни 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182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555119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Іногородні 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153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939197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Проживають у гуртожитку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110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824695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Дівчат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78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114983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Хлопців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257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2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722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>
            <a:extLst>
              <a:ext uri="{FF2B5EF4-FFF2-40B4-BE49-F238E27FC236}">
                <a16:creationId xmlns:a16="http://schemas.microsoft.com/office/drawing/2014/main" id="{5B58533C-BB81-42B9-9E81-F665F1567FD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6607" y="469890"/>
            <a:ext cx="10363200" cy="381000"/>
          </a:xfrm>
        </p:spPr>
        <p:txBody>
          <a:bodyPr/>
          <a:lstStyle/>
          <a:p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Виховна робота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5526C1-BAF1-4B53-8D3E-C7EDFBB9EB74}"/>
              </a:ext>
            </a:extLst>
          </p:cNvPr>
          <p:cNvSpPr txBox="1"/>
          <p:nvPr/>
        </p:nvSpPr>
        <p:spPr>
          <a:xfrm>
            <a:off x="636607" y="972188"/>
            <a:ext cx="100304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/>
              <a:t>	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коледжі  налагоджена робота із соціальними партнерами з метою духовного, морального, національно-патріотичного, правового, екологічного, естетичного, трудового виховання здобувачів освіти, профілактики негативних явищ у молодіжному середовищі та сприяння вихованню здобувачів освіти.</a:t>
            </a:r>
          </a:p>
          <a:p>
            <a:pPr algn="just"/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коледжі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гуртки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Художнє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слово»,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та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секції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футбол,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настільний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теніс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гирьовий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спорт.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Плідно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співпрацюємо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Дарницьким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центром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позашкільної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коледжу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гуртки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Сокіл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Джура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«Народна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Ігропрактика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математика».</a:t>
            </a:r>
          </a:p>
          <a:p>
            <a:pPr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гуртків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фестивалях,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конкурсах, концертах,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нагороди –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Дарницької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РДА, ДОН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КДБХТТ.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Учасники гуртка «Художнє слово» зайняли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міському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огляді-конкурсі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самодіяльності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П(ПТ)О м.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5, 6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районному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талантами славиться» 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Художнє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3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районному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«Я в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безпеці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номінації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брали участь 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літературному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вечорі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«Шляхами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класики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та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міському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Дня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Гідності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9958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0ACB555-794F-4CFB-B941-DAEEBBEFB97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23535" y="131687"/>
            <a:ext cx="7772400" cy="329184"/>
          </a:xfrm>
        </p:spPr>
        <p:txBody>
          <a:bodyPr/>
          <a:lstStyle/>
          <a:p>
            <a:pPr lvl="0"/>
            <a:endParaRPr lang="uk-UA" b="1" dirty="0">
              <a:solidFill>
                <a:srgbClr val="94B6D2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Виховна робота</a:t>
            </a:r>
          </a:p>
          <a:p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55799C7-5F15-4A59-835C-F5A024C0AE1E}"/>
              </a:ext>
            </a:extLst>
          </p:cNvPr>
          <p:cNvSpPr/>
          <p:nvPr/>
        </p:nvSpPr>
        <p:spPr>
          <a:xfrm>
            <a:off x="531262" y="836384"/>
            <a:ext cx="10870163" cy="4943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/>
              <a:t>	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спортивних секцій брали активну участь у Спартакіаді серед студентів вищих навчальних закладів, яку проводить Дарницька у м. Києві РДА, та здобули  призові місця: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особисте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командне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стрільби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малокаліберної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гвинтівки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Дня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Героїв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Крут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ІІІ місце 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стрільби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малокаліберної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гвинтівки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Дня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добровольця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ІІ місце з стрільби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пневматичної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гвинтівки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чемпіонаті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оборони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І, ІІ, ІІІ особисті та І командне місця 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стрільба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пневматичної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зброї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військово-патріотичній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ІІІ місце  на смузі перешкод ІІ етапу Спартакіади допризовної молоді  серед ПТНЗ міста Києва;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ІІ місце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розбирання-збирання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автомата 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військово-патріотичній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ІІ командне місце у змаганнях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лазертагу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військово-патріотичній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І, ІІ місця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настільного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тенісу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турнірі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 місце з 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футзалу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Спартакіаді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ІІ, ІІІ місця з шахів і шашок 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Спартакіаді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ВНЗ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Велику увагу приділяємо волонтерській роботі. Співпрацюємо з ГО «Дієва громада Києва» -  плетемо  маскувальні сітки для воїнів. До дня волонтера  найактивніші здобувачі освіти та працівники  коледжу отримали  Подяку від голови Дарницької РДА. Виготовляємо та встановлюємо 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протикомулятивні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щити, здійснюємо технічне обслуговування та ремонт автомобілів для ЗСУ. </a:t>
            </a:r>
            <a:r>
              <a:rPr lang="uk-UA" sz="1400" dirty="0"/>
              <a:t>  </a:t>
            </a:r>
            <a:endParaRPr lang="ru-RU" sz="1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520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0ACB555-794F-4CFB-B941-DAEEBBEFB97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23535" y="167951"/>
            <a:ext cx="7331012" cy="292920"/>
          </a:xfrm>
        </p:spPr>
        <p:txBody>
          <a:bodyPr/>
          <a:lstStyle/>
          <a:p>
            <a:pPr lvl="0"/>
            <a:endParaRPr lang="uk-UA" b="1" dirty="0">
              <a:solidFill>
                <a:srgbClr val="94B6D2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психологічної служби закладу освіти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55799C7-5F15-4A59-835C-F5A024C0AE1E}"/>
              </a:ext>
            </a:extLst>
          </p:cNvPr>
          <p:cNvSpPr/>
          <p:nvPr/>
        </p:nvSpPr>
        <p:spPr>
          <a:xfrm>
            <a:off x="1391686" y="1248875"/>
            <a:ext cx="9619214" cy="4420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/>
              <a:t>	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2024 року практичним психологом коледжу була проведена наступна робота: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 діагностика здобувачів освіти (діти під опікою, діти з особливими потребами, діти з сімей, що потрапили в складні життєві умови, діти з девіантною поведінкою);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 консультації батьків та\або опікунів здобувачів освіти з питань навчання і поведінки, а також особистісного розвитку учнів;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 та групові консультації, корекційно-розвивальні заняття, навчально-розвивальні ігри для здобувачів освіти з питань особистісного розвитку, попередження конфліктних ситуацій в учнівських колективах, проявів 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 консультації для педагогічних працівників щодо рекомендацій за результатами індивідуальної роботи із здобувачами освіти з питань запобігання 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учнівському середовищі.</a:t>
            </a:r>
          </a:p>
          <a:p>
            <a:pPr lvl="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долучалися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Дарницького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 центру СС для СДМ,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 у справах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працівники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ювенальної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Київського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міського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військовослужбовці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благодійних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813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>
            <a:extLst>
              <a:ext uri="{FF2B5EF4-FFF2-40B4-BE49-F238E27FC236}">
                <a16:creationId xmlns:a16="http://schemas.microsoft.com/office/drawing/2014/main" id="{BD744841-0F27-4AE8-BC93-879FF34A263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09800" y="555642"/>
            <a:ext cx="7772400" cy="329184"/>
          </a:xfrm>
        </p:spPr>
        <p:txBody>
          <a:bodyPr/>
          <a:lstStyle/>
          <a:p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 на майбутнє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9297935-D70C-4581-90DB-F30725BABFCC}"/>
              </a:ext>
            </a:extLst>
          </p:cNvPr>
          <p:cNvSpPr/>
          <p:nvPr/>
        </p:nvSpPr>
        <p:spPr>
          <a:xfrm>
            <a:off x="844952" y="1030429"/>
            <a:ext cx="10223098" cy="5111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07000"/>
              </a:lnSpc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на 2024/2025 навчальний рік: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  <a:tabLst>
                <a:tab pos="9017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Оновлення змісту професійної освіти шляхом розробки робочих освітніх програм за стандартами на основі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компетентнісного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підходу відповідно до вимог ринку праці та роботодавців.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  <a:tabLst>
                <a:tab pos="9017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 належних умов для навчання здобувачів освіти шляхом модернізації матеріально-технічного забезпечення освітнього процесу.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  <a:tabLst>
                <a:tab pos="9017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 дієвих форм контролю за організацією освітнього процесу з метою забезпечення якісної підготовки майбутніх фахівців.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  <a:tabLst>
                <a:tab pos="9017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 професійної і педагогічної майстерності педагогічних працівників через курси підвищення кваліфікації, стажування, школи передового педагогічного досвіду, ознайомлення з досвідом роботи інших закладів професійної (професійно-технічної) освіти.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  <a:tabLst>
                <a:tab pos="9017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Впровадження та використання в освітньому процесі новітніх педагогічних і виробничих технологій, Інтернет-ресурсів. Розширення форм взаємодії з соціальними партнерами, роботодавцями щодо стажування майстрів виробничого навчання і викладачів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-теоретичної підготовки на виробництві.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  <a:tabLst>
                <a:tab pos="9017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 ефективних заходів з професійної орієнтації та популяризації професійної освіти.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tabLst>
                <a:tab pos="27051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4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508" y="37737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Кадрове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забезпечення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станом на - 01.09.2024</a:t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9207" y="574388"/>
            <a:ext cx="10935478" cy="5321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16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Заклад освіти укомплектовано педагогічними працівниками згідно штатного розпису на 96%  від потреби. </a:t>
            </a:r>
          </a:p>
          <a:p>
            <a:pPr marL="0" indent="0">
              <a:buNone/>
            </a:pPr>
            <a:endParaRPr lang="uk-UA" sz="6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41086"/>
              </p:ext>
            </p:extLst>
          </p:nvPr>
        </p:nvGraphicFramePr>
        <p:xfrm>
          <a:off x="705325" y="1318923"/>
          <a:ext cx="9330612" cy="2817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1958">
                  <a:extLst>
                    <a:ext uri="{9D8B030D-6E8A-4147-A177-3AD203B41FA5}">
                      <a16:colId xmlns:a16="http://schemas.microsoft.com/office/drawing/2014/main" val="2006722210"/>
                    </a:ext>
                  </a:extLst>
                </a:gridCol>
                <a:gridCol w="4618654">
                  <a:extLst>
                    <a:ext uri="{9D8B030D-6E8A-4147-A177-3AD203B41FA5}">
                      <a16:colId xmlns:a16="http://schemas.microsoft.com/office/drawing/2014/main" val="3837648188"/>
                    </a:ext>
                  </a:extLst>
                </a:gridCol>
              </a:tblGrid>
              <a:tr h="28178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Майстр</a:t>
                      </a:r>
                      <a:r>
                        <a:rPr lang="uk-UA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виробничого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20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Викладачі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загальноосвітньої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підготовки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11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Викладачі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професійно-теоретичної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підготовки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– 4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педагогічні працівники  - 10</a:t>
                      </a:r>
                    </a:p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Мають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Викладач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методист  - 2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викладач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 7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Майстер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виробничого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- 2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Майстер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виробничого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- 3</a:t>
                      </a:r>
                    </a:p>
                    <a:p>
                      <a:pPr marL="0" indent="0">
                        <a:buNone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Мають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кваліфікаційну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категорію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- 17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першої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- 1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другої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- 3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448089"/>
                  </a:ext>
                </a:extLst>
              </a:tr>
            </a:tbl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3050677" y="3888146"/>
            <a:ext cx="4467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 склад педагогічних працівників</a:t>
            </a:r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692207"/>
              </p:ext>
            </p:extLst>
          </p:nvPr>
        </p:nvGraphicFramePr>
        <p:xfrm>
          <a:off x="1890842" y="4338735"/>
          <a:ext cx="6786627" cy="2181558"/>
        </p:xfrm>
        <a:graphic>
          <a:graphicData uri="http://schemas.openxmlformats.org/drawingml/2006/table">
            <a:tbl>
              <a:tblPr firstRow="1" firstCol="1" bandRow="1"/>
              <a:tblGrid>
                <a:gridCol w="1322815">
                  <a:extLst>
                    <a:ext uri="{9D8B030D-6E8A-4147-A177-3AD203B41FA5}">
                      <a16:colId xmlns:a16="http://schemas.microsoft.com/office/drawing/2014/main" val="33986732"/>
                    </a:ext>
                  </a:extLst>
                </a:gridCol>
                <a:gridCol w="1831466">
                  <a:extLst>
                    <a:ext uri="{9D8B030D-6E8A-4147-A177-3AD203B41FA5}">
                      <a16:colId xmlns:a16="http://schemas.microsoft.com/office/drawing/2014/main" val="2574115996"/>
                    </a:ext>
                  </a:extLst>
                </a:gridCol>
                <a:gridCol w="1816510">
                  <a:extLst>
                    <a:ext uri="{9D8B030D-6E8A-4147-A177-3AD203B41FA5}">
                      <a16:colId xmlns:a16="http://schemas.microsoft.com/office/drawing/2014/main" val="277380592"/>
                    </a:ext>
                  </a:extLst>
                </a:gridCol>
                <a:gridCol w="1815836">
                  <a:extLst>
                    <a:ext uri="{9D8B030D-6E8A-4147-A177-3AD203B41FA5}">
                      <a16:colId xmlns:a16="http://schemas.microsoft.com/office/drawing/2014/main" val="2912275701"/>
                    </a:ext>
                  </a:extLst>
                </a:gridCol>
              </a:tblGrid>
              <a:tr h="466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Вік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Педагогічний</a:t>
                      </a:r>
                      <a:r>
                        <a:rPr lang="uk-UA" sz="1400" b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таж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149401"/>
                  </a:ext>
                </a:extLst>
              </a:tr>
              <a:tr h="285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30 років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3 років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661352"/>
                  </a:ext>
                </a:extLst>
              </a:tr>
              <a:tr h="285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40 років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5 років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393846"/>
                  </a:ext>
                </a:extLst>
              </a:tr>
              <a:tr h="285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50 років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10 років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812966"/>
                  </a:ext>
                </a:extLst>
              </a:tr>
              <a:tr h="285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55 років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20 років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376860"/>
                  </a:ext>
                </a:extLst>
              </a:tr>
              <a:tr h="285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60 років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30 років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710229"/>
                  </a:ext>
                </a:extLst>
              </a:tr>
              <a:tr h="285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Понад 60 років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Понад 30 років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17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05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1E98C40A-1963-4B9C-8CBB-F42FEDF9F8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1147" y="603065"/>
            <a:ext cx="7772400" cy="329184"/>
          </a:xfrm>
        </p:spPr>
        <p:txBody>
          <a:bodyPr/>
          <a:lstStyle/>
          <a:p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учнів станом на 01.10.2024</a:t>
            </a:r>
          </a:p>
        </p:txBody>
      </p:sp>
      <p:graphicFrame>
        <p:nvGraphicFramePr>
          <p:cNvPr id="10" name="Таблиця 9">
            <a:extLst>
              <a:ext uri="{FF2B5EF4-FFF2-40B4-BE49-F238E27FC236}">
                <a16:creationId xmlns:a16="http://schemas.microsoft.com/office/drawing/2014/main" id="{E2DD49B7-1512-4B2D-A6A6-88649E920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92997"/>
              </p:ext>
            </p:extLst>
          </p:nvPr>
        </p:nvGraphicFramePr>
        <p:xfrm>
          <a:off x="1250303" y="1448134"/>
          <a:ext cx="8483245" cy="3584614"/>
        </p:xfrm>
        <a:graphic>
          <a:graphicData uri="http://schemas.openxmlformats.org/drawingml/2006/table">
            <a:tbl>
              <a:tblPr firstRow="1" firstCol="1" bandRow="1"/>
              <a:tblGrid>
                <a:gridCol w="531844">
                  <a:extLst>
                    <a:ext uri="{9D8B030D-6E8A-4147-A177-3AD203B41FA5}">
                      <a16:colId xmlns:a16="http://schemas.microsoft.com/office/drawing/2014/main" val="2120437604"/>
                    </a:ext>
                  </a:extLst>
                </a:gridCol>
                <a:gridCol w="4688793">
                  <a:extLst>
                    <a:ext uri="{9D8B030D-6E8A-4147-A177-3AD203B41FA5}">
                      <a16:colId xmlns:a16="http://schemas.microsoft.com/office/drawing/2014/main" val="901785321"/>
                    </a:ext>
                  </a:extLst>
                </a:gridCol>
                <a:gridCol w="1167397">
                  <a:extLst>
                    <a:ext uri="{9D8B030D-6E8A-4147-A177-3AD203B41FA5}">
                      <a16:colId xmlns:a16="http://schemas.microsoft.com/office/drawing/2014/main" val="1732419594"/>
                    </a:ext>
                  </a:extLst>
                </a:gridCol>
                <a:gridCol w="1137070">
                  <a:extLst>
                    <a:ext uri="{9D8B030D-6E8A-4147-A177-3AD203B41FA5}">
                      <a16:colId xmlns:a16="http://schemas.microsoft.com/office/drawing/2014/main" val="80069908"/>
                    </a:ext>
                  </a:extLst>
                </a:gridCol>
                <a:gridCol w="958141">
                  <a:extLst>
                    <a:ext uri="{9D8B030D-6E8A-4147-A177-3AD203B41FA5}">
                      <a16:colId xmlns:a16="http://schemas.microsoft.com/office/drawing/2014/main" val="2246750097"/>
                    </a:ext>
                  </a:extLst>
                </a:gridCol>
              </a:tblGrid>
              <a:tr h="1499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базі повної загальної середньої освіти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базі базової загальної середньої освіти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Всього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86224"/>
                  </a:ext>
                </a:extLst>
              </a:tr>
              <a:tr h="260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Електрогазозварник, </a:t>
                      </a:r>
                      <a:r>
                        <a:rPr lang="uk-UA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рихтувальник</a:t>
                      </a: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кузовів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219864"/>
                  </a:ext>
                </a:extLst>
              </a:tr>
              <a:tr h="310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Опоряджувальник будівельний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307304"/>
                  </a:ext>
                </a:extLst>
              </a:tr>
              <a:tr h="260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Касир (в банку), адміністратор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163042"/>
                  </a:ext>
                </a:extLst>
              </a:tr>
              <a:tr h="335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Слюсар з ремонту колісних транспортних засобів, </a:t>
                      </a:r>
                      <a:r>
                        <a:rPr lang="uk-UA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електроварник</a:t>
                      </a:r>
                      <a:r>
                        <a:rPr lang="uk-UA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ручного зварювання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605919"/>
                  </a:ext>
                </a:extLst>
              </a:tr>
              <a:tr h="260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Всього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086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3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>
            <a:extLst>
              <a:ext uri="{FF2B5EF4-FFF2-40B4-BE49-F238E27FC236}">
                <a16:creationId xmlns:a16="http://schemas.microsoft.com/office/drawing/2014/main" id="{55DE2056-2322-4733-844E-DDCD713069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43374" y="469348"/>
            <a:ext cx="3612451" cy="670852"/>
          </a:xfrm>
        </p:spPr>
        <p:txBody>
          <a:bodyPr/>
          <a:lstStyle/>
          <a:p>
            <a:r>
              <a:rPr lang="uk-UA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виконання регіонального замовлення 2024</a:t>
            </a:r>
          </a:p>
        </p:txBody>
      </p:sp>
      <p:sp>
        <p:nvSpPr>
          <p:cNvPr id="13" name="Прямокутник 12">
            <a:extLst>
              <a:ext uri="{FF2B5EF4-FFF2-40B4-BE49-F238E27FC236}">
                <a16:creationId xmlns:a16="http://schemas.microsoft.com/office/drawing/2014/main" id="{60306111-0EA9-4728-94A1-1E42F0B9A154}"/>
              </a:ext>
            </a:extLst>
          </p:cNvPr>
          <p:cNvSpPr/>
          <p:nvPr/>
        </p:nvSpPr>
        <p:spPr>
          <a:xfrm>
            <a:off x="2184130" y="1519243"/>
            <a:ext cx="617530" cy="368643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</a:t>
            </a:r>
          </a:p>
        </p:txBody>
      </p:sp>
      <p:sp>
        <p:nvSpPr>
          <p:cNvPr id="14" name="Прямокутник 13">
            <a:extLst>
              <a:ext uri="{FF2B5EF4-FFF2-40B4-BE49-F238E27FC236}">
                <a16:creationId xmlns:a16="http://schemas.microsoft.com/office/drawing/2014/main" id="{C82A6380-910E-49B3-8CAD-A772FCCB5287}"/>
              </a:ext>
            </a:extLst>
          </p:cNvPr>
          <p:cNvSpPr/>
          <p:nvPr/>
        </p:nvSpPr>
        <p:spPr>
          <a:xfrm>
            <a:off x="2980784" y="1519583"/>
            <a:ext cx="617530" cy="36864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2BF462-8386-4E75-AE7D-D6FC5A817B34}"/>
              </a:ext>
            </a:extLst>
          </p:cNvPr>
          <p:cNvSpPr txBox="1"/>
          <p:nvPr/>
        </p:nvSpPr>
        <p:spPr>
          <a:xfrm>
            <a:off x="2157000" y="5284351"/>
            <a:ext cx="823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36791D-FB4C-4E19-BC05-A3A3F5745BAE}"/>
              </a:ext>
            </a:extLst>
          </p:cNvPr>
          <p:cNvSpPr txBox="1"/>
          <p:nvPr/>
        </p:nvSpPr>
        <p:spPr>
          <a:xfrm>
            <a:off x="2925815" y="5294249"/>
            <a:ext cx="823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3A2EB-A069-4EF3-BB80-5BDE866B94C1}"/>
              </a:ext>
            </a:extLst>
          </p:cNvPr>
          <p:cNvSpPr txBox="1"/>
          <p:nvPr/>
        </p:nvSpPr>
        <p:spPr>
          <a:xfrm>
            <a:off x="2925815" y="1104054"/>
            <a:ext cx="823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93374F-1495-4B25-9AAA-E6E62A099D76}"/>
              </a:ext>
            </a:extLst>
          </p:cNvPr>
          <p:cNvSpPr txBox="1"/>
          <p:nvPr/>
        </p:nvSpPr>
        <p:spPr>
          <a:xfrm>
            <a:off x="5831704" y="469348"/>
            <a:ext cx="3305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8C8056-8651-4140-B079-F144D251671F}"/>
              </a:ext>
            </a:extLst>
          </p:cNvPr>
          <p:cNvSpPr txBox="1"/>
          <p:nvPr/>
        </p:nvSpPr>
        <p:spPr>
          <a:xfrm>
            <a:off x="5831704" y="2069998"/>
            <a:ext cx="1239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90 %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F075FCE-EF19-4D91-9A6F-294927B54EFA}"/>
              </a:ext>
            </a:extLst>
          </p:cNvPr>
          <p:cNvSpPr/>
          <p:nvPr/>
        </p:nvSpPr>
        <p:spPr>
          <a:xfrm>
            <a:off x="4313154" y="1806574"/>
            <a:ext cx="617530" cy="34481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BAC2D98-D7D8-44A3-9D24-D790635442EF}"/>
              </a:ext>
            </a:extLst>
          </p:cNvPr>
          <p:cNvSpPr/>
          <p:nvPr/>
        </p:nvSpPr>
        <p:spPr>
          <a:xfrm>
            <a:off x="5920736" y="2465158"/>
            <a:ext cx="617531" cy="27405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08D46D2-A6B8-4E0A-A430-40779FE08FBE}"/>
              </a:ext>
            </a:extLst>
          </p:cNvPr>
          <p:cNvSpPr/>
          <p:nvPr/>
        </p:nvSpPr>
        <p:spPr>
          <a:xfrm>
            <a:off x="7569059" y="4733924"/>
            <a:ext cx="617531" cy="47175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62C43E-36B3-47D8-AFD6-605C95C97B61}"/>
              </a:ext>
            </a:extLst>
          </p:cNvPr>
          <p:cNvSpPr txBox="1"/>
          <p:nvPr/>
        </p:nvSpPr>
        <p:spPr>
          <a:xfrm>
            <a:off x="4227102" y="5294250"/>
            <a:ext cx="1352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A1DAF9-C1F0-4B6F-BA8C-08DE82AD9A56}"/>
              </a:ext>
            </a:extLst>
          </p:cNvPr>
          <p:cNvSpPr txBox="1"/>
          <p:nvPr/>
        </p:nvSpPr>
        <p:spPr>
          <a:xfrm>
            <a:off x="5354053" y="5345906"/>
            <a:ext cx="219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Працевлаштовано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C2CF1-AC5B-4908-B02C-4F82BD7B8728}"/>
              </a:ext>
            </a:extLst>
          </p:cNvPr>
          <p:cNvSpPr txBox="1"/>
          <p:nvPr/>
        </p:nvSpPr>
        <p:spPr>
          <a:xfrm>
            <a:off x="7569059" y="5268320"/>
            <a:ext cx="246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працевлаштовано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D0B33-D970-4B9F-88BB-A39869C5209A}"/>
              </a:ext>
            </a:extLst>
          </p:cNvPr>
          <p:cNvSpPr txBox="1"/>
          <p:nvPr/>
        </p:nvSpPr>
        <p:spPr>
          <a:xfrm>
            <a:off x="6538267" y="1011635"/>
            <a:ext cx="35374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непрацевлаштування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продовжують навчання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кордоном  - 9</a:t>
            </a:r>
          </a:p>
        </p:txBody>
      </p:sp>
    </p:spTree>
    <p:extLst>
      <p:ext uri="{BB962C8B-B14F-4D97-AF65-F5344CB8AC3E}">
        <p14:creationId xmlns:p14="http://schemas.microsoft.com/office/powerpoint/2010/main" val="308450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41F41254-4F81-481B-9B96-020BDCC298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09799" y="385272"/>
            <a:ext cx="7772400" cy="633842"/>
          </a:xfrm>
        </p:spPr>
        <p:txBody>
          <a:bodyPr/>
          <a:lstStyle/>
          <a:p>
            <a:pPr lvl="0"/>
            <a:endParaRPr lang="uk-UA" b="1" dirty="0">
              <a:solidFill>
                <a:srgbClr val="94B6D2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Працевлаштування за професіями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44672168-96B0-4462-A844-26399EA34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02739"/>
              </p:ext>
            </p:extLst>
          </p:nvPr>
        </p:nvGraphicFramePr>
        <p:xfrm>
          <a:off x="1483567" y="1424346"/>
          <a:ext cx="9050694" cy="37409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567940">
                  <a:extLst>
                    <a:ext uri="{9D8B030D-6E8A-4147-A177-3AD203B41FA5}">
                      <a16:colId xmlns:a16="http://schemas.microsoft.com/office/drawing/2014/main" val="3361502153"/>
                    </a:ext>
                  </a:extLst>
                </a:gridCol>
                <a:gridCol w="2129574">
                  <a:extLst>
                    <a:ext uri="{9D8B030D-6E8A-4147-A177-3AD203B41FA5}">
                      <a16:colId xmlns:a16="http://schemas.microsoft.com/office/drawing/2014/main" val="2084786688"/>
                    </a:ext>
                  </a:extLst>
                </a:gridCol>
                <a:gridCol w="2353180">
                  <a:extLst>
                    <a:ext uri="{9D8B030D-6E8A-4147-A177-3AD203B41FA5}">
                      <a16:colId xmlns:a16="http://schemas.microsoft.com/office/drawing/2014/main" val="259850499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професії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влаштованих випускників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2871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Випуск/осіб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Працевлаштовано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 </a:t>
                      </a:r>
                      <a:r>
                        <a:rPr lang="ru-RU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кількості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випускників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59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Електрогазозварник, </a:t>
                      </a:r>
                      <a:r>
                        <a:rPr lang="uk-UA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рихтувальник</a:t>
                      </a: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кузовів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(88 %)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706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Опоряджувальник будівельний</a:t>
                      </a:r>
                    </a:p>
                  </a:txBody>
                  <a:tcPr marL="68580" marR="68580" marT="0" marB="0"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(83</a:t>
                      </a:r>
                      <a:r>
                        <a:rPr lang="uk-UA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765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Касир (в банку), касир торговельного залу, адміністратор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(84</a:t>
                      </a:r>
                      <a:r>
                        <a:rPr lang="uk-UA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501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Слюсар з ремонту колісних транспортних засобів, </a:t>
                      </a:r>
                      <a:r>
                        <a:rPr lang="uk-UA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електровапник</a:t>
                      </a:r>
                      <a:r>
                        <a:rPr lang="uk-UA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ручного зварювання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(96 %)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485113"/>
                  </a:ext>
                </a:extLst>
              </a:tr>
            </a:tbl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1483567" y="5189481"/>
            <a:ext cx="90506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2024-2025 навчальний рік укладено 109 договорів про надання освітніх послуг у сфері професійної (професійно-технічної) освіти між закладом освіти і замовниками робітничих кадрів на 388 робочих місць.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807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7"/>
          </p:nvPr>
        </p:nvSpPr>
        <p:spPr>
          <a:xfrm>
            <a:off x="2127059" y="539694"/>
            <a:ext cx="7772400" cy="771861"/>
          </a:xfrm>
        </p:spPr>
        <p:txBody>
          <a:bodyPr/>
          <a:lstStyle/>
          <a:p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державної кваліфікаційної атестації 2024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035699" y="1715001"/>
            <a:ext cx="97909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Державну кваліфікаційну атестацію випускники склали: середній рівень – 15, достатній рівень - 43, високий рівень - 42 здобувачі освіти. Всього отримали рівень кваліфікації: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розряд -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26,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розряд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68,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розряд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36,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ІІІ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- 25,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- 25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здобувачів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У 2024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диплом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відзнакою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Касир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 банку),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касир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торговельного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залу,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адміністратор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Працевлаштовано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замовленням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102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випускника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3 особи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продовжують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в закладах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9 -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працевлаштовані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виїздом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кордон.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1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>
            <a:extLst>
              <a:ext uri="{FF2B5EF4-FFF2-40B4-BE49-F238E27FC236}">
                <a16:creationId xmlns:a16="http://schemas.microsoft.com/office/drawing/2014/main" id="{50ACE52D-F08E-42DB-919D-32B974D8A8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09800" y="687447"/>
            <a:ext cx="7772400" cy="329184"/>
          </a:xfrm>
        </p:spPr>
        <p:txBody>
          <a:bodyPr/>
          <a:lstStyle/>
          <a:p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 контингенту</a:t>
            </a:r>
          </a:p>
        </p:txBody>
      </p:sp>
      <p:graphicFrame>
        <p:nvGraphicFramePr>
          <p:cNvPr id="12" name="Таблиця 12">
            <a:extLst>
              <a:ext uri="{FF2B5EF4-FFF2-40B4-BE49-F238E27FC236}">
                <a16:creationId xmlns:a16="http://schemas.microsoft.com/office/drawing/2014/main" id="{9012DCD5-321A-4E9F-A8E5-BCCB46315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77659"/>
              </p:ext>
            </p:extLst>
          </p:nvPr>
        </p:nvGraphicFramePr>
        <p:xfrm>
          <a:off x="2570206" y="1322860"/>
          <a:ext cx="6818869" cy="17424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36478">
                  <a:extLst>
                    <a:ext uri="{9D8B030D-6E8A-4147-A177-3AD203B41FA5}">
                      <a16:colId xmlns:a16="http://schemas.microsoft.com/office/drawing/2014/main" val="1994981163"/>
                    </a:ext>
                  </a:extLst>
                </a:gridCol>
                <a:gridCol w="1815811">
                  <a:extLst>
                    <a:ext uri="{9D8B030D-6E8A-4147-A177-3AD203B41FA5}">
                      <a16:colId xmlns:a16="http://schemas.microsoft.com/office/drawing/2014/main" val="153629142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23657717"/>
                    </a:ext>
                  </a:extLst>
                </a:gridCol>
                <a:gridCol w="2134033">
                  <a:extLst>
                    <a:ext uri="{9D8B030D-6E8A-4147-A177-3AD203B41FA5}">
                      <a16:colId xmlns:a16="http://schemas.microsoft.com/office/drawing/2014/main" val="256267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2060"/>
                          </a:solidFill>
                        </a:rPr>
                        <a:t>Випуск 2024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2060"/>
                          </a:solidFill>
                        </a:rPr>
                        <a:t>Із них: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36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uk-UA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2060"/>
                          </a:solidFill>
                        </a:rPr>
                        <a:t>З отриманням загальної середньої освіти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2060"/>
                          </a:solidFill>
                        </a:rPr>
                        <a:t>Без отримання загальної середньої освіти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2060"/>
                          </a:solidFill>
                        </a:rPr>
                        <a:t>Дипломи / свідоцтва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3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2060"/>
                          </a:solidFill>
                        </a:rPr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2060"/>
                          </a:solidFill>
                        </a:rPr>
                        <a:t>100 / 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528160"/>
                  </a:ext>
                </a:extLst>
              </a:tr>
            </a:tbl>
          </a:graphicData>
        </a:graphic>
      </p:graphicFrame>
      <p:graphicFrame>
        <p:nvGraphicFramePr>
          <p:cNvPr id="14" name="Таблиця 14">
            <a:extLst>
              <a:ext uri="{FF2B5EF4-FFF2-40B4-BE49-F238E27FC236}">
                <a16:creationId xmlns:a16="http://schemas.microsoft.com/office/drawing/2014/main" id="{66EA4168-7192-46DA-82DF-A1C92407B9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476855"/>
              </p:ext>
            </p:extLst>
          </p:nvPr>
        </p:nvGraphicFramePr>
        <p:xfrm>
          <a:off x="2931639" y="3635221"/>
          <a:ext cx="6096000" cy="1259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679355751"/>
                    </a:ext>
                  </a:extLst>
                </a:gridCol>
                <a:gridCol w="2209856">
                  <a:extLst>
                    <a:ext uri="{9D8B030D-6E8A-4147-A177-3AD203B41FA5}">
                      <a16:colId xmlns:a16="http://schemas.microsoft.com/office/drawing/2014/main" val="2379433094"/>
                    </a:ext>
                  </a:extLst>
                </a:gridCol>
                <a:gridCol w="2362144">
                  <a:extLst>
                    <a:ext uri="{9D8B030D-6E8A-4147-A177-3AD203B41FA5}">
                      <a16:colId xmlns:a16="http://schemas.microsoft.com/office/drawing/2014/main" val="751199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Відраховано за 2023-2024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 них: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uk-UA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базі 9 класів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базі 11 класів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907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uk-UA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2060"/>
                          </a:solidFill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2060"/>
                          </a:solidFill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600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76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7071D68C-9320-4525-9A17-684E5D705AF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390261" y="706310"/>
            <a:ext cx="8715364" cy="329184"/>
          </a:xfrm>
        </p:spPr>
        <p:txBody>
          <a:bodyPr/>
          <a:lstStyle/>
          <a:p>
            <a:pPr lvl="0"/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Навчальна робота</a:t>
            </a:r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9FFFC9-8BC1-4B4B-B2CB-F8223C80F7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3926" y="1304366"/>
            <a:ext cx="9254624" cy="4571999"/>
          </a:xfrm>
        </p:spPr>
        <p:txBody>
          <a:bodyPr/>
          <a:lstStyle/>
          <a:p>
            <a:pPr algn="just"/>
            <a:r>
              <a:rPr lang="uk-UA" sz="1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Усі робочі навчальні плани та програми із загальноосвітньої, професійно-теоретичної та професійно-практичної підготовки виконані у повному обсязі. </a:t>
            </a:r>
          </a:p>
          <a:p>
            <a:pPr algn="just"/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Викладачі загальноосвітньої та професійно-технічної підготовки в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проваджували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нові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навчання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які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сприяли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пізнавальних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здібностей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самостійності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здобувачів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освіти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uk-UA" sz="1800" dirty="0">
              <a:solidFill>
                <a:srgbClr val="002060"/>
              </a:solidFill>
              <a:latin typeface="Calibri" panose="020F0502020204030204"/>
            </a:endParaRPr>
          </a:p>
          <a:p>
            <a:pPr algn="just"/>
            <a:endParaRPr lang="uk-UA" sz="1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 І семестр 2024-2025 навчального року: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І етап всеукраїнських олімпіад з 9 базових предметів (математика, фізика, хімія, біологія географія, українська мова та література, історія, іноземна мова, інформатика);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здобувачі освіти посіли І та ІІ місця в ІІ етапі всеукраїнської олімпіади з іноземної мови;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викладачі та здобувачі освіти приєдналися  до написання всеукраїнського диктанту національної єдності;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заходи до Дня української писемності;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активна участь у заходах національно-патріотичного  виховання.</a:t>
            </a:r>
          </a:p>
          <a:p>
            <a:pPr algn="just"/>
            <a:r>
              <a:rPr lang="uk-UA" sz="1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</a:p>
          <a:p>
            <a:pPr algn="just"/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uk-UA" sz="16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uk-UA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uk-UA" sz="16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413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989045" y="641749"/>
            <a:ext cx="949810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про участь у конкурсах та їх результативність: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місце у міському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огляді-конкурсі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самодіяльності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П(ПТ)О м.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(жанр «Театри») (Шевчук О.Г.) (березень);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 місце у міському конкурсі на кращий кабінет предмету «Захист України» серед закладів професійної (професійно-технічної) освіти м. Києва (Проценко В.Г.) (травень);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міському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майстерню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«Маляр»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закладів професійної (професійно-технічної) освіти м. Києва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Темінська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А.В., Костюченко С.С.,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Церковна-Діденко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В.О.).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міському конкурсі фахової майстерності серед майстрів виробничого навчання з професії «Слюсар з ремонту колісних транспортних засобів» (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Білошапка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А.І.) (жовтень);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5, 6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районному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Дарниця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талантами славиться»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(жанр «Художнє читання») (Шевчук О.Г.) (листопад);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місце у міському конкурсі серед викладачів предмета «Охорона праці» закладів професійної (професійно-технічної) освіти м. Києва (Карпова Ж.П.) (листопад). 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87552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25733</TotalTime>
  <Words>1169</Words>
  <Application>Microsoft Office PowerPoint</Application>
  <PresentationFormat>Широкоэкранный</PresentationFormat>
  <Paragraphs>283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Cambria</vt:lpstr>
      <vt:lpstr>Microsoft Sans Serif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Кадрове забезпечення станом на - 01.09.2024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User</dc:creator>
  <cp:lastModifiedBy>Workstation 1</cp:lastModifiedBy>
  <cp:revision>88</cp:revision>
  <dcterms:created xsi:type="dcterms:W3CDTF">2024-01-17T12:48:46Z</dcterms:created>
  <dcterms:modified xsi:type="dcterms:W3CDTF">2025-01-20T19:45:06Z</dcterms:modified>
</cp:coreProperties>
</file>